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7" r:id="rId1"/>
  </p:sldMasterIdLst>
  <p:sldIdLst>
    <p:sldId id="256" r:id="rId2"/>
    <p:sldId id="269" r:id="rId3"/>
    <p:sldId id="274" r:id="rId4"/>
    <p:sldId id="258" r:id="rId5"/>
    <p:sldId id="275" r:id="rId6"/>
    <p:sldId id="277" r:id="rId7"/>
    <p:sldId id="276" r:id="rId8"/>
    <p:sldId id="270" r:id="rId9"/>
    <p:sldId id="271" r:id="rId10"/>
    <p:sldId id="278" r:id="rId11"/>
    <p:sldId id="260" r:id="rId12"/>
    <p:sldId id="261" r:id="rId13"/>
    <p:sldId id="279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2E20CA-D269-1945-8CC3-1437E34D168F}">
          <p14:sldIdLst>
            <p14:sldId id="256"/>
            <p14:sldId id="269"/>
            <p14:sldId id="274"/>
            <p14:sldId id="258"/>
            <p14:sldId id="275"/>
            <p14:sldId id="277"/>
            <p14:sldId id="276"/>
            <p14:sldId id="270"/>
            <p14:sldId id="271"/>
            <p14:sldId id="278"/>
            <p14:sldId id="260"/>
            <p14:sldId id="261"/>
            <p14:sldId id="279"/>
          </p14:sldIdLst>
        </p14:section>
        <p14:section name="Conclusion" id="{6234026C-E907-9049-B34D-22E53F763EED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75"/>
    <p:restoredTop sz="95865"/>
  </p:normalViewPr>
  <p:slideViewPr>
    <p:cSldViewPr snapToGrid="0">
      <p:cViewPr varScale="1">
        <p:scale>
          <a:sx n="87" d="100"/>
          <a:sy n="87" d="100"/>
        </p:scale>
        <p:origin x="200" y="2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36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43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049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110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0475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127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3323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90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884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8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81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2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4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85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771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910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6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kdavisson@smu.edu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's feet and legs in silhouette shadow walking away on cobblestone street in black and white">
            <a:extLst>
              <a:ext uri="{FF2B5EF4-FFF2-40B4-BE49-F238E27FC236}">
                <a16:creationId xmlns:a16="http://schemas.microsoft.com/office/drawing/2014/main" id="{A6849010-6B21-70F4-9971-BA1D98301A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Freeform 5">
            <a:extLst>
              <a:ext uri="{FF2B5EF4-FFF2-40B4-BE49-F238E27FC236}">
                <a16:creationId xmlns:a16="http://schemas.microsoft.com/office/drawing/2014/main" id="{2F2D0089-EE06-49C0-9C5F-56B94DF2D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3632297"/>
            <a:ext cx="10602096" cy="2170389"/>
          </a:xfrm>
          <a:custGeom>
            <a:avLst/>
            <a:gdLst>
              <a:gd name="T0" fmla="*/ 2253 w 2259"/>
              <a:gd name="T1" fmla="*/ 195 h 413"/>
              <a:gd name="T2" fmla="*/ 2064 w 2259"/>
              <a:gd name="T3" fmla="*/ 7 h 413"/>
              <a:gd name="T4" fmla="*/ 2062 w 2259"/>
              <a:gd name="T5" fmla="*/ 5 h 413"/>
              <a:gd name="T6" fmla="*/ 2048 w 2259"/>
              <a:gd name="T7" fmla="*/ 0 h 413"/>
              <a:gd name="T8" fmla="*/ 891 w 2259"/>
              <a:gd name="T9" fmla="*/ 0 h 413"/>
              <a:gd name="T10" fmla="*/ 851 w 2259"/>
              <a:gd name="T11" fmla="*/ 0 h 413"/>
              <a:gd name="T12" fmla="*/ 541 w 2259"/>
              <a:gd name="T13" fmla="*/ 0 h 413"/>
              <a:gd name="T14" fmla="*/ 54 w 2259"/>
              <a:gd name="T15" fmla="*/ 0 h 413"/>
              <a:gd name="T16" fmla="*/ 0 w 2259"/>
              <a:gd name="T17" fmla="*/ 0 h 413"/>
              <a:gd name="T18" fmla="*/ 0 w 2259"/>
              <a:gd name="T19" fmla="*/ 413 h 413"/>
              <a:gd name="T20" fmla="*/ 54 w 2259"/>
              <a:gd name="T21" fmla="*/ 413 h 413"/>
              <a:gd name="T22" fmla="*/ 541 w 2259"/>
              <a:gd name="T23" fmla="*/ 413 h 413"/>
              <a:gd name="T24" fmla="*/ 851 w 2259"/>
              <a:gd name="T25" fmla="*/ 413 h 413"/>
              <a:gd name="T26" fmla="*/ 891 w 2259"/>
              <a:gd name="T27" fmla="*/ 413 h 413"/>
              <a:gd name="T28" fmla="*/ 2048 w 2259"/>
              <a:gd name="T29" fmla="*/ 413 h 413"/>
              <a:gd name="T30" fmla="*/ 2062 w 2259"/>
              <a:gd name="T31" fmla="*/ 408 h 413"/>
              <a:gd name="T32" fmla="*/ 2064 w 2259"/>
              <a:gd name="T33" fmla="*/ 406 h 413"/>
              <a:gd name="T34" fmla="*/ 2253 w 2259"/>
              <a:gd name="T35" fmla="*/ 217 h 413"/>
              <a:gd name="T36" fmla="*/ 2253 w 2259"/>
              <a:gd name="T37" fmla="*/ 1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59" h="413">
                <a:moveTo>
                  <a:pt x="2253" y="195"/>
                </a:moveTo>
                <a:cubicBezTo>
                  <a:pt x="2064" y="7"/>
                  <a:pt x="2064" y="7"/>
                  <a:pt x="2064" y="7"/>
                </a:cubicBezTo>
                <a:cubicBezTo>
                  <a:pt x="2064" y="6"/>
                  <a:pt x="2063" y="5"/>
                  <a:pt x="2062" y="5"/>
                </a:cubicBezTo>
                <a:cubicBezTo>
                  <a:pt x="2058" y="2"/>
                  <a:pt x="2053" y="0"/>
                  <a:pt x="2048" y="0"/>
                </a:cubicBezTo>
                <a:cubicBezTo>
                  <a:pt x="891" y="0"/>
                  <a:pt x="891" y="0"/>
                  <a:pt x="891" y="0"/>
                </a:cubicBezTo>
                <a:cubicBezTo>
                  <a:pt x="851" y="0"/>
                  <a:pt x="851" y="0"/>
                  <a:pt x="851" y="0"/>
                </a:cubicBezTo>
                <a:cubicBezTo>
                  <a:pt x="541" y="0"/>
                  <a:pt x="541" y="0"/>
                  <a:pt x="541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13"/>
                  <a:pt x="0" y="413"/>
                  <a:pt x="0" y="413"/>
                </a:cubicBezTo>
                <a:cubicBezTo>
                  <a:pt x="54" y="413"/>
                  <a:pt x="54" y="413"/>
                  <a:pt x="54" y="413"/>
                </a:cubicBezTo>
                <a:cubicBezTo>
                  <a:pt x="541" y="413"/>
                  <a:pt x="541" y="413"/>
                  <a:pt x="541" y="413"/>
                </a:cubicBezTo>
                <a:cubicBezTo>
                  <a:pt x="851" y="413"/>
                  <a:pt x="851" y="413"/>
                  <a:pt x="851" y="413"/>
                </a:cubicBezTo>
                <a:cubicBezTo>
                  <a:pt x="891" y="413"/>
                  <a:pt x="891" y="413"/>
                  <a:pt x="891" y="413"/>
                </a:cubicBezTo>
                <a:cubicBezTo>
                  <a:pt x="2048" y="413"/>
                  <a:pt x="2048" y="413"/>
                  <a:pt x="2048" y="413"/>
                </a:cubicBezTo>
                <a:cubicBezTo>
                  <a:pt x="2053" y="413"/>
                  <a:pt x="2058" y="411"/>
                  <a:pt x="2062" y="408"/>
                </a:cubicBezTo>
                <a:cubicBezTo>
                  <a:pt x="2063" y="407"/>
                  <a:pt x="2064" y="406"/>
                  <a:pt x="2064" y="406"/>
                </a:cubicBezTo>
                <a:cubicBezTo>
                  <a:pt x="2253" y="217"/>
                  <a:pt x="2253" y="217"/>
                  <a:pt x="2253" y="217"/>
                </a:cubicBezTo>
                <a:cubicBezTo>
                  <a:pt x="2259" y="211"/>
                  <a:pt x="2259" y="201"/>
                  <a:pt x="2253" y="195"/>
                </a:cubicBezTo>
                <a:close/>
              </a:path>
            </a:pathLst>
          </a:custGeom>
          <a:solidFill>
            <a:schemeClr val="tx1">
              <a:alpha val="92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CCEB9-9927-1840-8664-0CE3F147F6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733" y="3962400"/>
            <a:ext cx="8458200" cy="958911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EFFFF"/>
                </a:solidFill>
              </a:rPr>
              <a:t>Frito Lay Attrition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A88C44-C3D2-F929-5C1C-59E086005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3733" y="4944531"/>
            <a:ext cx="8458200" cy="5249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EFFFF"/>
                </a:solidFill>
              </a:rPr>
              <a:t>Kyle Davisson</a:t>
            </a:r>
          </a:p>
        </p:txBody>
      </p:sp>
    </p:spTree>
    <p:extLst>
      <p:ext uri="{BB962C8B-B14F-4D97-AF65-F5344CB8AC3E}">
        <p14:creationId xmlns:p14="http://schemas.microsoft.com/office/powerpoint/2010/main" val="3978880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C264AF-19AE-635A-9326-D71D223BF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845DD83-F0A4-F535-CFC3-BA156A12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2C66B1C7-784E-D3E3-E86E-F8116FDF9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469CBE0-2840-7862-34C1-0FB726C4DD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A6CFF01-992A-787E-69D4-DB8B5F1E8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AD28B0A-FF39-BF55-6966-7DF240324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6AD1DD85-D096-A88F-FEA5-575953CC4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918B93D-C21D-E835-62D2-DB8469DAE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8BCA1CAD-9907-3372-FF1E-7E2A40DFE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7B36FC9-30D6-EFE9-AC0E-FBC034676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CAA3F3A-1065-F959-2C32-7986059C4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67CC012-5E42-C794-0EEA-A8CA395F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4FB0237-F1F5-BCD6-BD47-7405629B1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6EA980E6-D149-1770-7DEE-FEC0E72A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14AF661-DD7B-FAF3-A969-57F048AC3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5CFDB57D-752C-5991-2737-8CC91F177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93EECDA4-D3BB-4DCD-1DCC-C89839C72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24FF18F2-E790-4313-31DA-DE00036C7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74C28680-6CE3-9135-3D9B-FEEA38E415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65433DEB-3F98-4A8A-A01E-35D7AF162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0738584B-AD96-E85F-155B-25FFAEFB6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EFA84A1D-8E65-E867-9000-0112BB19D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998B87B6-AE82-2C83-7477-623A37719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5C5A3511-69C7-1DF5-E123-66C8F5B62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D15DDA16-9444-E3D9-4A02-648EC0FCAA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02C14192-0302-DCC4-EE0A-289976199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07E22FA1-4E94-376E-BF40-0D3AF6A9E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003C034A-CAD5-C2EC-4637-4AFE0CB54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661FB9F0-5349-3848-E9A4-1E09CD4D3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2486DC0E-2EB0-A712-5C4E-5587E1CA6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AD60B7-0990-CD39-8897-304617E7F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Stock Options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817908A-AECF-6E6C-46B6-C532E9D40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2F08FF-E2CB-F971-73A5-88D1CD657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4" y="2133600"/>
            <a:ext cx="4765561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57D77"/>
              </a:buClr>
            </a:pPr>
            <a:r>
              <a:rPr lang="en-US" dirty="0"/>
              <a:t>Strong evidence</a:t>
            </a:r>
          </a:p>
          <a:p>
            <a:pPr lvl="1">
              <a:buClr>
                <a:srgbClr val="F57D77"/>
              </a:buClr>
            </a:pPr>
            <a:r>
              <a:rPr lang="en-US" dirty="0"/>
              <a:t>Level 0</a:t>
            </a:r>
          </a:p>
          <a:p>
            <a:pPr lvl="1">
              <a:buClr>
                <a:srgbClr val="F57D77"/>
              </a:buClr>
            </a:pPr>
            <a:r>
              <a:rPr lang="en-US" dirty="0"/>
              <a:t>Level 3</a:t>
            </a:r>
          </a:p>
          <a:p>
            <a:pPr>
              <a:buClr>
                <a:srgbClr val="F57D77"/>
              </a:buClr>
            </a:pPr>
            <a:r>
              <a:rPr lang="en-US" dirty="0"/>
              <a:t>Large difference for 1 &amp; 2</a:t>
            </a:r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</p:txBody>
      </p:sp>
      <p:sp>
        <p:nvSpPr>
          <p:cNvPr id="47" name="Freeform 14">
            <a:extLst>
              <a:ext uri="{FF2B5EF4-FFF2-40B4-BE49-F238E27FC236}">
                <a16:creationId xmlns:a16="http://schemas.microsoft.com/office/drawing/2014/main" id="{E34FCACA-4E9D-7DBA-CEC0-7EB5CE023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784E9-2984-71FB-2428-4150E29E1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078" y="309972"/>
            <a:ext cx="6519717" cy="65442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010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Freeform 11">
            <a:extLst>
              <a:ext uri="{FF2B5EF4-FFF2-40B4-BE49-F238E27FC236}">
                <a16:creationId xmlns:a16="http://schemas.microsoft.com/office/drawing/2014/main" id="{5B3CCFC9-E82D-444E-9621-FE5F95E67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8FA8F-F276-550F-48BC-06B1A5FDF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Marital Status Effects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66415-8698-7100-EE59-877912EA4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0920" y="4270704"/>
            <a:ext cx="4140772" cy="197403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About a quarter of single employees leave</a:t>
            </a:r>
          </a:p>
          <a:p>
            <a:r>
              <a:rPr lang="en-US" sz="1600" dirty="0">
                <a:solidFill>
                  <a:srgbClr val="000000"/>
                </a:solidFill>
              </a:rPr>
              <a:t>Divorced employees are least likely</a:t>
            </a:r>
          </a:p>
          <a:p>
            <a:r>
              <a:rPr lang="en-US" sz="1600" dirty="0">
                <a:solidFill>
                  <a:srgbClr val="000000"/>
                </a:solidFill>
              </a:rPr>
              <a:t>Slight difference in ages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Average age of Married/Divorced is 37.5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Average age of Single is 35.2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2139B6E-F133-C231-08ED-8DDC06BCFEB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928059" y="909394"/>
            <a:ext cx="5867798" cy="585312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553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6884825E-EC03-4722-8283-74EC8EECC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C04A4164-FDD3-4AE9-8129-4E1B921E2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242BA971-550B-4D73-A876-FA172A0CD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F52F4EE2-AD57-433A-87C2-B1418FE22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418466F3-BDB0-4394-BA4A-CF39BF690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9B5012CA-30F7-4EAF-9345-0EC48D013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F1CEB021-8D0F-48F1-947A-7F206BE2D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03D5F265-52CB-44C4-AC6C-690E2BAFF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AC865DC3-14CF-426B-B727-540299B5F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28D0689D-31AE-4EAE-8B89-90DCD47F1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17172BB3-0B74-4B5A-B1FC-09313DAC3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24BF584C-D8EA-4C47-98AB-CDD5EB007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124EB1F1-5E4E-4599-A171-9D779202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209368F-1AD1-453A-8026-F04870973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0E69BFA4-17AB-4ABA-8D3C-631A60BE0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4292D11E-0C01-4D2E-B100-948220935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3A4E547-348A-4729-AC00-1E84D8AD9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AE8EC33A-BF4E-4E28-A2F7-033DBBC9D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38008CFA-8ADB-4AAB-8B54-AB4FE356C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F204F925-C7EB-4729-AB29-7487C8ED83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1B850771-3B79-4C27-9CC3-3CBFA90C0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565B2F18-C5EF-495D-AF6F-226B7CA9D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BCA4A062-5E82-4F21-BEBB-7E3C4405C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85F9DBD7-D46E-42F2-96B1-B9EE44691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098B143F-4C52-4FCA-AC4A-E9BEA91C73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A3617AF3-1F02-4D51-9908-2C09CAAB0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6CA6318-3044-4469-954D-B2AD9DE3B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Freeform 11">
            <a:extLst>
              <a:ext uri="{FF2B5EF4-FFF2-40B4-BE49-F238E27FC236}">
                <a16:creationId xmlns:a16="http://schemas.microsoft.com/office/drawing/2014/main" id="{A0AB96DE-D383-4C34-8E56-500D64DE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F3620-8522-9FEB-1B13-BAB84DED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2205" y="475681"/>
            <a:ext cx="4633466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Naïve Bayes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8642F-0D19-8267-9A8B-30D34B828A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93137" y="2250142"/>
            <a:ext cx="3004349" cy="40480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 sz="1600" dirty="0"/>
              <a:t>  Used a variety of predictors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Job Involvement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Job Level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Marital Status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Monthly Income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Overtime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Stock Option Level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Distance From Home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D7813A9-0B0D-46CD-AD80-2BC54E0D1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2086" y="645106"/>
            <a:ext cx="3981455" cy="5247747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aph of a bar graph&#10;&#10;AI-generated content may be incorrect.">
            <a:extLst>
              <a:ext uri="{FF2B5EF4-FFF2-40B4-BE49-F238E27FC236}">
                <a16:creationId xmlns:a16="http://schemas.microsoft.com/office/drawing/2014/main" id="{973E3180-F422-2F9B-581D-7741707A4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298" y="809698"/>
            <a:ext cx="3223031" cy="2376985"/>
          </a:xfrm>
          <a:prstGeom prst="rect">
            <a:avLst/>
          </a:prstGeom>
        </p:spPr>
      </p:pic>
      <p:pic>
        <p:nvPicPr>
          <p:cNvPr id="7" name="Picture 6" descr="A graph of a bar graph&#10;&#10;AI-generated content may be incorrect.">
            <a:extLst>
              <a:ext uri="{FF2B5EF4-FFF2-40B4-BE49-F238E27FC236}">
                <a16:creationId xmlns:a16="http://schemas.microsoft.com/office/drawing/2014/main" id="{03DFA143-7659-63E2-C646-CF7EED54C9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466" r="-2" b="-2"/>
          <a:stretch/>
        </p:blipFill>
        <p:spPr>
          <a:xfrm>
            <a:off x="7851525" y="3351275"/>
            <a:ext cx="3402575" cy="2372238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73E08C3-33FC-2A14-752C-2F40B9E82680}"/>
              </a:ext>
            </a:extLst>
          </p:cNvPr>
          <p:cNvSpPr txBox="1">
            <a:spLocks/>
          </p:cNvSpPr>
          <p:nvPr/>
        </p:nvSpPr>
        <p:spPr>
          <a:xfrm>
            <a:off x="4819375" y="2250142"/>
            <a:ext cx="2657156" cy="404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3" charset="2"/>
              <a:buChar char=""/>
            </a:pPr>
            <a:r>
              <a:rPr lang="en-US" sz="1600" dirty="0"/>
              <a:t>  Train/Test split: 70-30</a:t>
            </a:r>
          </a:p>
          <a:p>
            <a:pPr>
              <a:buFont typeface="Wingdings 3" charset="2"/>
              <a:buChar char=""/>
            </a:pPr>
            <a:r>
              <a:rPr lang="en-US" sz="1600" dirty="0"/>
              <a:t>  100 iterations </a:t>
            </a:r>
          </a:p>
          <a:p>
            <a:pPr>
              <a:buFont typeface="Wingdings 3" charset="2"/>
              <a:buChar char=""/>
            </a:pPr>
            <a:r>
              <a:rPr lang="en-US" sz="1600" dirty="0"/>
              <a:t>  Threshold of 0.2</a:t>
            </a:r>
          </a:p>
          <a:p>
            <a:pPr>
              <a:buFont typeface="Wingdings 3" charset="2"/>
              <a:buChar char=""/>
            </a:pPr>
            <a:endParaRPr lang="en-US" sz="1600" dirty="0"/>
          </a:p>
          <a:p>
            <a:pPr marL="285750" indent="-285750">
              <a:buFont typeface="Wingdings 3" charset="2"/>
              <a:buChar char=""/>
            </a:pPr>
            <a:r>
              <a:rPr lang="en-US" sz="1600" dirty="0"/>
              <a:t>Results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Accuracy: 0.75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Sensitivity: 0.75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Specificity: 0.75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7542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153D38-8595-38E4-4C53-426C9B740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966A3B10-68A3-4EF9-C8A4-08AA845E7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00987091-F207-798C-A1AA-BE96B1527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D9A0E6C4-7823-2B02-4343-98639106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988B3AAC-6AB3-1804-61F3-DF202879E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A1062F14-5955-C0AB-49B2-1EBE0CCFA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C75A7B9A-9127-36EC-54DB-A67C6B286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1839CF36-0C6F-3381-7AEB-CA67FC0E7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261403E2-3A03-E88E-4E54-08AA8432A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3D8FDD62-3869-4ECD-0967-FF088E7B6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466E9253-41AE-105A-8C74-6AC338C1B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47A32CC7-67B0-5F83-71CD-7DE7BF5A7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067C9F19-DE30-CF36-2C58-649D6F71A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EDA5812A-1024-45A7-649E-8E73C2F78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871B0ED7-589B-5CBB-D5A0-E1BAF25BB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0F71D5E8-F054-44FB-3DEB-F34580AED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266C3CCE-C4BD-B0AC-912F-FAC092823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057AD6F-8835-732E-431F-04236F3DB5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D2AAF0A0-751D-0119-D7B1-5B6170DAE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8D355755-5674-C186-75E2-3CE1942E0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7A33259D-5B00-8BC0-85D1-D2C0083FFD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52A3EBA9-9C4B-76F8-E2AD-F2080F228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7D7F9FA8-B5D2-2D9A-9EB6-C63B9DB7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7D0F7F21-7F81-598C-F5DB-249B931AD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3C8198B6-E6D0-E8CD-E245-B6879273E9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DBEF2324-958E-ECD5-519A-889509D09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0C5EE06D-9CD5-44AF-112C-A8D5055773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B3AC78C-28BC-F578-741F-05E7E677F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3" name="Freeform 11">
            <a:extLst>
              <a:ext uri="{FF2B5EF4-FFF2-40B4-BE49-F238E27FC236}">
                <a16:creationId xmlns:a16="http://schemas.microsoft.com/office/drawing/2014/main" id="{BDE2EBB8-162A-C406-8DD0-0AB869EB1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9770A-102A-79EC-F15D-774D2755F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540" y="581227"/>
            <a:ext cx="4633466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KNN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794DBE-3142-21F7-16D3-5EABB9C75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13933" y="2196704"/>
            <a:ext cx="2657156" cy="40480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 sz="1600" dirty="0"/>
              <a:t>  Used the same features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Job Involvement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Job Level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Marital Status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Monthly Income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Overtime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Stock Option Level</a:t>
            </a:r>
          </a:p>
          <a:p>
            <a:pPr lvl="1">
              <a:buFont typeface="Wingdings 3" charset="2"/>
              <a:buChar char=""/>
            </a:pPr>
            <a:r>
              <a:rPr lang="en-US" sz="1400" dirty="0"/>
              <a:t> Distance From Home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3700E3D-0DA1-10A9-A26A-9E393DF64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2086" y="645106"/>
            <a:ext cx="3981455" cy="5247747"/>
          </a:xfrm>
          <a:prstGeom prst="rect">
            <a:avLst/>
          </a:prstGeom>
          <a:solidFill>
            <a:srgbClr val="FFFFFE"/>
          </a:solidFill>
          <a:ln w="1270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72A2573-1F56-5A52-C881-DFEE10D51366}"/>
              </a:ext>
            </a:extLst>
          </p:cNvPr>
          <p:cNvSpPr txBox="1">
            <a:spLocks/>
          </p:cNvSpPr>
          <p:nvPr/>
        </p:nvSpPr>
        <p:spPr>
          <a:xfrm>
            <a:off x="4790450" y="2196704"/>
            <a:ext cx="2657156" cy="404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3" charset="2"/>
              <a:buChar char=""/>
            </a:pPr>
            <a:r>
              <a:rPr lang="en-US" sz="1600" dirty="0"/>
              <a:t>  Train/Test split: 70-30</a:t>
            </a:r>
          </a:p>
          <a:p>
            <a:pPr>
              <a:buFont typeface="Wingdings 3" charset="2"/>
              <a:buChar char=""/>
            </a:pPr>
            <a:r>
              <a:rPr lang="en-US" sz="1600" dirty="0"/>
              <a:t>  100 iterations </a:t>
            </a:r>
          </a:p>
          <a:p>
            <a:pPr>
              <a:buFont typeface="Wingdings 3" charset="2"/>
              <a:buChar char=""/>
            </a:pPr>
            <a:r>
              <a:rPr lang="en-US" sz="1600" dirty="0"/>
              <a:t>  Threshold of 0.2</a:t>
            </a:r>
          </a:p>
          <a:p>
            <a:pPr>
              <a:buFont typeface="Wingdings 3" charset="2"/>
              <a:buChar char=""/>
            </a:pPr>
            <a:endParaRPr lang="en-US" sz="1600" dirty="0"/>
          </a:p>
          <a:p>
            <a:pPr marL="285750" indent="-285750">
              <a:buFont typeface="Wingdings 3" charset="2"/>
              <a:buChar char=""/>
            </a:pPr>
            <a:r>
              <a:rPr lang="en-US" sz="1600" dirty="0"/>
              <a:t>Results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Accuracy: 0.66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Sensitivity: 0.65</a:t>
            </a:r>
          </a:p>
          <a:p>
            <a:pPr marL="742950" lvl="1" indent="-285750">
              <a:buFont typeface="Wingdings 3" charset="2"/>
              <a:buChar char=""/>
            </a:pPr>
            <a:r>
              <a:rPr lang="en-US" sz="1400" dirty="0"/>
              <a:t>Mean Specificity: 0.75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C3D95-8ADF-B388-F2EB-1CC820217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879" y="702664"/>
            <a:ext cx="3573866" cy="25910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C9436-698F-5E46-258D-03D7560BF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614" y="3244667"/>
            <a:ext cx="3452395" cy="25029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880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27737A0-D7E0-4415-8E90-FD4F69E76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06CE375-B39D-4C51-A858-F4A383311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64EA8B46-395C-41F6-BE09-548B10809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BC7EDC6D-8B00-48D9-B8FD-9B5285FB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E4BD3C3-5C1B-4305-BFA1-9054820B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635ED79-E821-4CFD-9F97-D6137E5DC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92FD5F9A-0D1B-4304-AC95-EA6A4E70E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E9BB96F9-6F99-413C-909E-6FCF017C1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CAEE3F-DFD6-4F56-91DF-94C71526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9965128-6557-433B-B75B-BDF307311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6ACA7D22-11B5-4768-B195-51BF6E7C1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A10AD997-8BE7-4F95-8B7C-4E59DA1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DE270B5A-1647-4C9C-BA5F-6BC559F86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7D8AB18-1DD7-4D60-B9FA-190B47BB2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AE3C8994-22F6-4B7D-B50B-80ECD1E2A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DDCDE2FF-5BFC-4807-AB1E-D6928F8F4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63EF93F1-6EAF-4409-A623-76533740E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ED3B5256-3F5C-4FDE-8A9A-5A124E92B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ED5D4282-BFB9-4BFC-A20D-18E1C4EEA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3E6394EB-0752-433A-BA70-AF42B45F1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DF27BE5F-DA8D-4260-9D0D-69E9CE146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9A6E5CBE-AE54-40B7-9A00-E3975FEAC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6C307890-5461-4D51-ADA6-A3DA6D35B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3F9B7E4B-6412-4B97-AD48-30B1F61F3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D345D359-869B-4305-B7D7-0B5C4FDEC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2F688B27-AEB8-45BD-9597-78A97EE0D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4EB21FA6-8B6A-4699-8408-91E699800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4" name="Freeform 6">
            <a:extLst>
              <a:ext uri="{FF2B5EF4-FFF2-40B4-BE49-F238E27FC236}">
                <a16:creationId xmlns:a16="http://schemas.microsoft.com/office/drawing/2014/main" id="{BA1AABB7-0FD0-4445-8B8B-7A0C680C5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FF9CEF5-A50D-4B8B-9852-D76F70378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Question marks in a line and one question mark is lit">
            <a:extLst>
              <a:ext uri="{FF2B5EF4-FFF2-40B4-BE49-F238E27FC236}">
                <a16:creationId xmlns:a16="http://schemas.microsoft.com/office/drawing/2014/main" id="{B0EED286-8888-4CB3-EF7C-DADDFEE7C3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t="2728" b="130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694C7F14-807B-DD23-192B-443C2FE53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7084" y="4504242"/>
            <a:ext cx="8915399" cy="2262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dirty="0">
                <a:solidFill>
                  <a:schemeClr val="tx1"/>
                </a:solidFill>
              </a:rPr>
              <a:t>Additional questions, please reach out to </a:t>
            </a:r>
            <a:r>
              <a:rPr lang="en-US" sz="46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kdavisson@smu.edu</a:t>
            </a:r>
            <a:r>
              <a:rPr lang="en-US" sz="4600" dirty="0">
                <a:solidFill>
                  <a:schemeClr val="tx1"/>
                </a:solidFill>
              </a:rPr>
              <a:t> </a:t>
            </a:r>
            <a:br>
              <a:rPr lang="en-US" sz="4600" dirty="0">
                <a:solidFill>
                  <a:schemeClr val="tx1"/>
                </a:solidFill>
              </a:rPr>
            </a:br>
            <a:endParaRPr lang="en-US" sz="4600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0684D86-C9D1-40C3-A9B6-EC935C7312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rgbClr val="5D564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Freeform 33">
            <a:extLst>
              <a:ext uri="{FF2B5EF4-FFF2-40B4-BE49-F238E27FC236}">
                <a16:creationId xmlns:a16="http://schemas.microsoft.com/office/drawing/2014/main" id="{1EDF7896-F56A-49DA-90F3-F5CE8B98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768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204">
            <a:extLst>
              <a:ext uri="{FF2B5EF4-FFF2-40B4-BE49-F238E27FC236}">
                <a16:creationId xmlns:a16="http://schemas.microsoft.com/office/drawing/2014/main" id="{F27737A0-D7E0-4415-8E90-FD4F69E76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206" name="Freeform 11">
              <a:extLst>
                <a:ext uri="{FF2B5EF4-FFF2-40B4-BE49-F238E27FC236}">
                  <a16:creationId xmlns:a16="http://schemas.microsoft.com/office/drawing/2014/main" id="{506CE375-B39D-4C51-A858-F4A383311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Freeform 12">
              <a:extLst>
                <a:ext uri="{FF2B5EF4-FFF2-40B4-BE49-F238E27FC236}">
                  <a16:creationId xmlns:a16="http://schemas.microsoft.com/office/drawing/2014/main" id="{64EA8B46-395C-41F6-BE09-548B10809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13">
              <a:extLst>
                <a:ext uri="{FF2B5EF4-FFF2-40B4-BE49-F238E27FC236}">
                  <a16:creationId xmlns:a16="http://schemas.microsoft.com/office/drawing/2014/main" id="{BC7EDC6D-8B00-48D9-B8FD-9B5285FBC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14">
              <a:extLst>
                <a:ext uri="{FF2B5EF4-FFF2-40B4-BE49-F238E27FC236}">
                  <a16:creationId xmlns:a16="http://schemas.microsoft.com/office/drawing/2014/main" id="{DE4BD3C3-5C1B-4305-BFA1-9054820B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15">
              <a:extLst>
                <a:ext uri="{FF2B5EF4-FFF2-40B4-BE49-F238E27FC236}">
                  <a16:creationId xmlns:a16="http://schemas.microsoft.com/office/drawing/2014/main" id="{4635ED79-E821-4CFD-9F97-D6137E5DC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92FD5F9A-0D1B-4304-AC95-EA6A4E70E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17">
              <a:extLst>
                <a:ext uri="{FF2B5EF4-FFF2-40B4-BE49-F238E27FC236}">
                  <a16:creationId xmlns:a16="http://schemas.microsoft.com/office/drawing/2014/main" id="{E9BB96F9-6F99-413C-909E-6FCF017C1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18">
              <a:extLst>
                <a:ext uri="{FF2B5EF4-FFF2-40B4-BE49-F238E27FC236}">
                  <a16:creationId xmlns:a16="http://schemas.microsoft.com/office/drawing/2014/main" id="{1CCAEE3F-DFD6-4F56-91DF-94C71526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19">
              <a:extLst>
                <a:ext uri="{FF2B5EF4-FFF2-40B4-BE49-F238E27FC236}">
                  <a16:creationId xmlns:a16="http://schemas.microsoft.com/office/drawing/2014/main" id="{A9965128-6557-433B-B75B-BDF307311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20">
              <a:extLst>
                <a:ext uri="{FF2B5EF4-FFF2-40B4-BE49-F238E27FC236}">
                  <a16:creationId xmlns:a16="http://schemas.microsoft.com/office/drawing/2014/main" id="{6ACA7D22-11B5-4768-B195-51BF6E7C1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21">
              <a:extLst>
                <a:ext uri="{FF2B5EF4-FFF2-40B4-BE49-F238E27FC236}">
                  <a16:creationId xmlns:a16="http://schemas.microsoft.com/office/drawing/2014/main" id="{A10AD997-8BE7-4F95-8B7C-4E59DA1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22">
              <a:extLst>
                <a:ext uri="{FF2B5EF4-FFF2-40B4-BE49-F238E27FC236}">
                  <a16:creationId xmlns:a16="http://schemas.microsoft.com/office/drawing/2014/main" id="{DE270B5A-1647-4C9C-BA5F-6BC559F86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57D8AB18-1DD7-4D60-B9FA-190B47BB2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AE3C8994-22F6-4B7D-B50B-80ECD1E2A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DDCDE2FF-5BFC-4807-AB1E-D6928F8F4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63EF93F1-6EAF-4409-A623-76533740E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ED3B5256-3F5C-4FDE-8A9A-5A124E92BA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ED5D4282-BFB9-4BFC-A20D-18E1C4EEA6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3E6394EB-0752-433A-BA70-AF42B45F1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33">
              <a:extLst>
                <a:ext uri="{FF2B5EF4-FFF2-40B4-BE49-F238E27FC236}">
                  <a16:creationId xmlns:a16="http://schemas.microsoft.com/office/drawing/2014/main" id="{DF27BE5F-DA8D-4260-9D0D-69E9CE146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34">
              <a:extLst>
                <a:ext uri="{FF2B5EF4-FFF2-40B4-BE49-F238E27FC236}">
                  <a16:creationId xmlns:a16="http://schemas.microsoft.com/office/drawing/2014/main" id="{9A6E5CBE-AE54-40B7-9A00-E3975FEAC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35">
              <a:extLst>
                <a:ext uri="{FF2B5EF4-FFF2-40B4-BE49-F238E27FC236}">
                  <a16:creationId xmlns:a16="http://schemas.microsoft.com/office/drawing/2014/main" id="{6C307890-5461-4D51-ADA6-A3DA6D35B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36">
              <a:extLst>
                <a:ext uri="{FF2B5EF4-FFF2-40B4-BE49-F238E27FC236}">
                  <a16:creationId xmlns:a16="http://schemas.microsoft.com/office/drawing/2014/main" id="{3F9B7E4B-6412-4B97-AD48-30B1F61F3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37">
              <a:extLst>
                <a:ext uri="{FF2B5EF4-FFF2-40B4-BE49-F238E27FC236}">
                  <a16:creationId xmlns:a16="http://schemas.microsoft.com/office/drawing/2014/main" id="{D345D359-869B-4305-B7D7-0B5C4FDEC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38">
              <a:extLst>
                <a:ext uri="{FF2B5EF4-FFF2-40B4-BE49-F238E27FC236}">
                  <a16:creationId xmlns:a16="http://schemas.microsoft.com/office/drawing/2014/main" id="{2F688B27-AEB8-45BD-9597-78A97EE0D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1" name="Rectangle 230">
            <a:extLst>
              <a:ext uri="{FF2B5EF4-FFF2-40B4-BE49-F238E27FC236}">
                <a16:creationId xmlns:a16="http://schemas.microsoft.com/office/drawing/2014/main" id="{4EB21FA6-8B6A-4699-8408-91E699800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2" name="Freeform 11">
            <a:extLst>
              <a:ext uri="{FF2B5EF4-FFF2-40B4-BE49-F238E27FC236}">
                <a16:creationId xmlns:a16="http://schemas.microsoft.com/office/drawing/2014/main" id="{664D6319-AE80-458F-A2C6-1F035126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233" name="Rectangle 232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74A6F5-F908-6C92-1BB6-EDC17A62E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Attrition Summary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3C6A921A-6A4F-FC82-BB49-86F606114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068" y="1921621"/>
            <a:ext cx="3888966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A766E"/>
              </a:buClr>
            </a:pPr>
            <a:r>
              <a:rPr lang="en-US" sz="1400" dirty="0"/>
              <a:t>Cost of Attrition: </a:t>
            </a:r>
          </a:p>
          <a:p>
            <a:pPr lvl="1">
              <a:buClr>
                <a:srgbClr val="FA766E"/>
              </a:buClr>
            </a:pPr>
            <a:r>
              <a:rPr lang="en-US" sz="1400" dirty="0"/>
              <a:t>50% - 400% yearly salary</a:t>
            </a:r>
          </a:p>
          <a:p>
            <a:pPr lvl="1">
              <a:buClr>
                <a:srgbClr val="FA766E"/>
              </a:buClr>
            </a:pPr>
            <a:r>
              <a:rPr lang="en-US" sz="1400" dirty="0"/>
              <a:t>Average yearly salary </a:t>
            </a:r>
            <a:r>
              <a:rPr lang="en-US" sz="1400" b="1" dirty="0"/>
              <a:t>$57,177</a:t>
            </a:r>
          </a:p>
          <a:p>
            <a:pPr>
              <a:buClr>
                <a:srgbClr val="FA766E"/>
              </a:buClr>
            </a:pPr>
            <a:r>
              <a:rPr lang="en-US" sz="1400" dirty="0"/>
              <a:t>Cost of Retention:</a:t>
            </a:r>
          </a:p>
          <a:p>
            <a:pPr lvl="1">
              <a:buClr>
                <a:srgbClr val="FA766E"/>
              </a:buClr>
            </a:pPr>
            <a:r>
              <a:rPr lang="en-US" sz="1400" dirty="0"/>
              <a:t>$200 incentive</a:t>
            </a:r>
          </a:p>
          <a:p>
            <a:pPr>
              <a:buClr>
                <a:srgbClr val="FA766E"/>
              </a:buClr>
            </a:pPr>
            <a:r>
              <a:rPr lang="en-US" sz="1400" dirty="0"/>
              <a:t>Figure out what factors predict attrition</a:t>
            </a:r>
          </a:p>
          <a:p>
            <a:pPr>
              <a:buClr>
                <a:srgbClr val="FA766E"/>
              </a:buClr>
            </a:pPr>
            <a:r>
              <a:rPr lang="en-US" sz="1400" dirty="0"/>
              <a:t>Apply them to machine learning models</a:t>
            </a:r>
          </a:p>
        </p:txBody>
      </p:sp>
      <p:sp>
        <p:nvSpPr>
          <p:cNvPr id="235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7CC7E1D3-3E7E-5FB6-AF94-1D6F9264D4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06" r="-1" b="1843"/>
          <a:stretch/>
        </p:blipFill>
        <p:spPr>
          <a:xfrm>
            <a:off x="4619543" y="10"/>
            <a:ext cx="7572457" cy="685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1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FAE2ED-B0DA-81E0-47F6-D1CC45912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D6CDD1D-D50D-EEC8-A9AA-67A65BB4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6C61DB4-7145-3339-359C-56AF4A73C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BA5285BD-2FEF-44A5-9ADF-C2F551779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6C65ACA-020A-E3B1-A2F2-7714CFB02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2F80BA04-C56E-FFA4-18A0-8170081594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1C47EE60-F981-FCF3-73F3-B445E0A79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FC04769A-8E43-7793-B209-D793631DD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DA144A29-5BE3-04BA-D5A5-7DF3E9BEC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CE0DEB97-E12B-25B5-6321-A2038EB92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10CD1C4E-52EB-0165-F917-BF2EC9C5B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1B6BEE3C-DCA0-10DC-7C8D-D26435521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0330D645-A149-A875-237B-04AADAE07F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884645AF-F075-9F48-C1BE-4C3B55E58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117B9A-C02F-A12C-AB63-1EC097886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0AA8CCD5-BA1C-6BC4-5470-A0BD8489A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DAD3EADB-8D4D-6499-46C9-48FC0B06F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90AFCB69-A6F4-BD50-2B85-EC972666E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7781B9A1-383E-E36F-35A1-AD82E48E5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E71752D0-7699-2F8F-143D-C69F5D98A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1A97637D-A1B2-651D-D0DE-72D10EA93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21E67B82-42C5-E043-1846-184704D927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C312B76C-5068-FBAB-440F-95A660B30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AA38C3C2-3192-FEC9-2FCF-8A44C2565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65617851-5840-F024-AE93-5C55FDB2D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7002975A-5040-FF5D-0AF7-0143E2317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EC8E1B7D-69B1-2F2F-8161-DAC5A0124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0C5A171F-FB22-774B-F22C-EB90E47A5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ECC6D58F-C6F8-1D27-6147-BA7D2D3DC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9FCEDD9-74E9-15F2-8268-6322D6092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66635-9FCB-D7DC-0020-D94552E43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356" y="493812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Age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4D65BD-6A96-6F51-0C9D-7E08AC2A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6" name="Freeform 14">
            <a:extLst>
              <a:ext uri="{FF2B5EF4-FFF2-40B4-BE49-F238E27FC236}">
                <a16:creationId xmlns:a16="http://schemas.microsoft.com/office/drawing/2014/main" id="{6CEC5189-1CE6-B483-56D4-8D89A9F32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01DABDCA-FCD5-AC91-A1CF-587B90327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618" y="1146640"/>
            <a:ext cx="5518371" cy="4562218"/>
          </a:xfrm>
          <a:prstGeom prst="rect">
            <a:avLst/>
          </a:prstGeom>
        </p:spPr>
      </p:pic>
      <p:pic>
        <p:nvPicPr>
          <p:cNvPr id="51" name="Content Placeholder 50">
            <a:extLst>
              <a:ext uri="{FF2B5EF4-FFF2-40B4-BE49-F238E27FC236}">
                <a16:creationId xmlns:a16="http://schemas.microsoft.com/office/drawing/2014/main" id="{19D0AA1A-85EE-3B4F-EC74-F92528F45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872369" y="1080109"/>
            <a:ext cx="4763481" cy="4782573"/>
          </a:xfrm>
          <a:prstGeom prst="rect">
            <a:avLst/>
          </a:prstGeom>
        </p:spPr>
      </p:pic>
      <p:sp>
        <p:nvSpPr>
          <p:cNvPr id="66" name="Content Placeholder 3">
            <a:extLst>
              <a:ext uri="{FF2B5EF4-FFF2-40B4-BE49-F238E27FC236}">
                <a16:creationId xmlns:a16="http://schemas.microsoft.com/office/drawing/2014/main" id="{886AABED-A82F-984F-5F6D-B0C4D44DC00B}"/>
              </a:ext>
            </a:extLst>
          </p:cNvPr>
          <p:cNvSpPr txBox="1">
            <a:spLocks/>
          </p:cNvSpPr>
          <p:nvPr/>
        </p:nvSpPr>
        <p:spPr>
          <a:xfrm>
            <a:off x="2851532" y="6077546"/>
            <a:ext cx="7761143" cy="546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Those who leave are younger on average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960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F3620-8522-9FEB-1B13-BAB84DED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Which Jobs are Playing a Role in Attrition?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D90E172-1BE3-E80F-22D1-15C37E7DCF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35" b="2"/>
          <a:stretch/>
        </p:blipFill>
        <p:spPr>
          <a:xfrm>
            <a:off x="3919133" y="825837"/>
            <a:ext cx="7502846" cy="5667694"/>
          </a:xfrm>
          <a:prstGeom prst="rect">
            <a:avLst/>
          </a:prstGeom>
        </p:spPr>
      </p:pic>
      <p:sp>
        <p:nvSpPr>
          <p:cNvPr id="22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471F8E-B8E0-9ADE-B314-D8B1EE6D5F0C}"/>
              </a:ext>
            </a:extLst>
          </p:cNvPr>
          <p:cNvSpPr txBox="1"/>
          <p:nvPr/>
        </p:nvSpPr>
        <p:spPr>
          <a:xfrm>
            <a:off x="458585" y="2362290"/>
            <a:ext cx="3650279" cy="1451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sz="1600" dirty="0"/>
              <a:t>Sales Representatives have the highest rate of attrition 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Font typeface="Wingdings 3" charset="2"/>
              <a:buChar char=""/>
            </a:pPr>
            <a:r>
              <a:rPr lang="en-US" sz="1600" dirty="0"/>
              <a:t>Followed by Human Resources, Laboratory Technician, and Research Scientist  </a:t>
            </a:r>
          </a:p>
        </p:txBody>
      </p:sp>
    </p:spTree>
    <p:extLst>
      <p:ext uri="{BB962C8B-B14F-4D97-AF65-F5344CB8AC3E}">
        <p14:creationId xmlns:p14="http://schemas.microsoft.com/office/powerpoint/2010/main" val="3938084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B45613-D45E-C469-99D4-A0DFEA97E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3262980-E907-4930-9E6E-3DC2025C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11DC73-1278-48B2-410E-BDC74570A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990600"/>
          </a:xfrm>
        </p:spPr>
        <p:txBody>
          <a:bodyPr>
            <a:normAutofit/>
          </a:bodyPr>
          <a:lstStyle/>
          <a:p>
            <a:r>
              <a:rPr lang="en-US" sz="3300" dirty="0"/>
              <a:t>Age and Role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D53EBD-B361-45AD-8ABF-9270B20B4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0848E1E-7226-08ED-BADB-A0A621F2A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pPr>
              <a:buClr>
                <a:srgbClr val="6EA3FD"/>
              </a:buClr>
            </a:pPr>
            <a:r>
              <a:rPr lang="en-US" dirty="0"/>
              <a:t>There is strong evidence of a relationship between Age and Attrition</a:t>
            </a:r>
          </a:p>
          <a:p>
            <a:pPr>
              <a:buClr>
                <a:srgbClr val="6EA3FD"/>
              </a:buClr>
            </a:pPr>
            <a:r>
              <a:rPr lang="en-US" dirty="0"/>
              <a:t>High attrition in Sales seems to be related to low average age</a:t>
            </a:r>
          </a:p>
          <a:p>
            <a:pPr>
              <a:buClr>
                <a:srgbClr val="6EA3FD"/>
              </a:buClr>
            </a:pPr>
            <a:r>
              <a:rPr lang="en-US" dirty="0"/>
              <a:t>Attrition may be more related to age than Job Role</a:t>
            </a:r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DA1A4CE7-6399-4B37-ACE2-CFC4B4077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74FE37-A0EB-7F85-6DCA-03B608B1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503" y="640358"/>
            <a:ext cx="7620000" cy="5715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007C41-302D-478E-136D-AD53D73CE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503" y="635610"/>
            <a:ext cx="7620000" cy="5715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24043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76BDAF-470D-BF04-384E-5D75066F4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636BB80-6662-0927-B843-4B2F13072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51785-9EA2-078C-AB77-818202C2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Job Involvement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101B07C-1060-C287-2C65-8075FB439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367571C-9A99-95DB-7995-96C3EC7EE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035" y="2103485"/>
            <a:ext cx="3858607" cy="3759253"/>
          </a:xfrm>
        </p:spPr>
        <p:txBody>
          <a:bodyPr>
            <a:normAutofit/>
          </a:bodyPr>
          <a:lstStyle/>
          <a:p>
            <a:pPr>
              <a:buClr>
                <a:srgbClr val="629EFE"/>
              </a:buClr>
            </a:pPr>
            <a:r>
              <a:rPr lang="en-US" dirty="0"/>
              <a:t>Rating 1 has the highest attrition rate</a:t>
            </a:r>
          </a:p>
          <a:p>
            <a:pPr>
              <a:buClr>
                <a:srgbClr val="629EFE"/>
              </a:buClr>
            </a:pPr>
            <a:r>
              <a:rPr lang="en-US" dirty="0"/>
              <a:t>More than double that of Level 2</a:t>
            </a:r>
          </a:p>
          <a:p>
            <a:pPr>
              <a:buClr>
                <a:srgbClr val="629EFE"/>
              </a:buClr>
            </a:pPr>
            <a:r>
              <a:rPr lang="en-US" dirty="0"/>
              <a:t>Is not related to age</a:t>
            </a:r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05BDA97D-2B0A-5BDA-49EB-8C83C6793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8625E5-EE64-EFCF-28B8-1D6A96102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69309"/>
            <a:ext cx="5358063" cy="53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56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E4D76D-E862-9F92-463D-8C6F09A1D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oup 85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6" name="Freeform 11">
            <a:extLst>
              <a:ext uri="{FF2B5EF4-FFF2-40B4-BE49-F238E27FC236}">
                <a16:creationId xmlns:a16="http://schemas.microsoft.com/office/drawing/2014/main" id="{5B3CCFC9-E82D-444E-9621-FE5F95E67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118" name="Rectangle 117">
            <a:extLst>
              <a:ext uri="{FF2B5EF4-FFF2-40B4-BE49-F238E27FC236}">
                <a16:creationId xmlns:a16="http://schemas.microsoft.com/office/drawing/2014/main" id="{E9D11FD5-487C-4A6B-836F-3831DC830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D604D-A287-FBC1-45EB-2AC138CA9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Job Level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99765169-F70D-4841-BE65-62E10CB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0E49A-1D92-B87E-C818-B5749CAA8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225" y="2133600"/>
            <a:ext cx="3887930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0FB6FB"/>
              </a:buClr>
            </a:pPr>
            <a:r>
              <a:rPr lang="en-US" dirty="0"/>
              <a:t>Job Level 1 has highest attrition</a:t>
            </a:r>
          </a:p>
          <a:p>
            <a:pPr>
              <a:buClr>
                <a:srgbClr val="0FB6FB"/>
              </a:buClr>
            </a:pPr>
            <a:r>
              <a:rPr lang="en-US" dirty="0"/>
              <a:t>Most likely associated with age</a:t>
            </a:r>
          </a:p>
        </p:txBody>
      </p:sp>
      <p:pic>
        <p:nvPicPr>
          <p:cNvPr id="37" name="Content Placeholder 36">
            <a:extLst>
              <a:ext uri="{FF2B5EF4-FFF2-40B4-BE49-F238E27FC236}">
                <a16:creationId xmlns:a16="http://schemas.microsoft.com/office/drawing/2014/main" id="{8E749E18-E18B-DC05-83AE-5120915016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657664" y="968023"/>
            <a:ext cx="7402425" cy="4904104"/>
          </a:xfrm>
          <a:prstGeom prst="rect">
            <a:avLst/>
          </a:prstGeom>
        </p:spPr>
      </p:pic>
      <p:sp>
        <p:nvSpPr>
          <p:cNvPr id="122" name="Freeform 14">
            <a:extLst>
              <a:ext uri="{FF2B5EF4-FFF2-40B4-BE49-F238E27FC236}">
                <a16:creationId xmlns:a16="http://schemas.microsoft.com/office/drawing/2014/main" id="{2A2CC818-8106-45C0-93D5-7051F99F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2317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A4EFE-D928-B437-EFAB-516F7BC98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84C4F-C3B4-D374-6DC8-09CBFADBF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819" y="416801"/>
            <a:ext cx="8911687" cy="1280890"/>
          </a:xfrm>
        </p:spPr>
        <p:txBody>
          <a:bodyPr/>
          <a:lstStyle/>
          <a:p>
            <a:r>
              <a:rPr lang="en-US" dirty="0"/>
              <a:t>Monthly Income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2006D-86D2-722E-2DD0-06A6882AA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72381" y="4953001"/>
            <a:ext cx="4898723" cy="1544051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Despite overlap, strong evidence</a:t>
            </a:r>
          </a:p>
          <a:p>
            <a:r>
              <a:rPr lang="en-US" sz="1600" dirty="0">
                <a:solidFill>
                  <a:schemeClr val="tx1"/>
                </a:solidFill>
              </a:rPr>
              <a:t>Mean for Attritted: $4765</a:t>
            </a:r>
          </a:p>
          <a:p>
            <a:r>
              <a:rPr lang="en-US" sz="1600" dirty="0">
                <a:solidFill>
                  <a:schemeClr val="tx1"/>
                </a:solidFill>
              </a:rPr>
              <a:t>Mean for Non-Attritted: $6702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0F6129-46BD-0241-0F07-434091057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819" y="1057246"/>
            <a:ext cx="4969335" cy="49693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3114B82-B01E-E7A0-A565-86EA665A7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701" y="1057246"/>
            <a:ext cx="4964403" cy="372330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171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843249-3892-5880-1AD4-C67C3B275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B7EFD05-5F12-420E-8AEF-74D5EF9D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6B6786B7-9BA0-488B-8C6B-1C5BB4E2A5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CF6C842-D596-43D3-B584-5672E0D33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DF84F3E-35FA-497B-B6FA-F453E82F3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846D7FA-E05C-448E-B156-F77C205A1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269AD3A-E6B6-4322-A013-276CBC1B0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EFB9F00-6239-4BF6-B439-D16231B24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4D1DDDB-FC85-40C5-9225-06312C451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E9217709-40C1-4F4A-AB69-8A693608A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ACCD26D6-BC97-43F5-B803-5838985FC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136022F-2988-42E2-90E1-617D189F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3859925-85FA-4D69-A0AB-6F827E3B5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AE65FC7-970A-4DCC-9FB4-CF0F7496A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64F33C7-E158-4057-87E7-6F42AA6D0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157"/>
            <a:ext cx="2356675" cy="6853096"/>
            <a:chOff x="6627813" y="195610"/>
            <a:chExt cx="1952625" cy="5678141"/>
          </a:xfrm>
        </p:grpSpPr>
        <p:sp>
          <p:nvSpPr>
            <p:cNvPr id="26" name="Freeform 27">
              <a:extLst>
                <a:ext uri="{FF2B5EF4-FFF2-40B4-BE49-F238E27FC236}">
                  <a16:creationId xmlns:a16="http://schemas.microsoft.com/office/drawing/2014/main" id="{26714E66-FCC0-42F6-B127-0F91203BC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8">
              <a:extLst>
                <a:ext uri="{FF2B5EF4-FFF2-40B4-BE49-F238E27FC236}">
                  <a16:creationId xmlns:a16="http://schemas.microsoft.com/office/drawing/2014/main" id="{7E0BD3C9-F0D9-4A53-87DF-71D17D32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9">
              <a:extLst>
                <a:ext uri="{FF2B5EF4-FFF2-40B4-BE49-F238E27FC236}">
                  <a16:creationId xmlns:a16="http://schemas.microsoft.com/office/drawing/2014/main" id="{DFA9FE4C-FCED-4A9A-9E43-358EB7501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30">
              <a:extLst>
                <a:ext uri="{FF2B5EF4-FFF2-40B4-BE49-F238E27FC236}">
                  <a16:creationId xmlns:a16="http://schemas.microsoft.com/office/drawing/2014/main" id="{E5D5BB28-15EC-4D32-9C05-C2206AF9E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31">
              <a:extLst>
                <a:ext uri="{FF2B5EF4-FFF2-40B4-BE49-F238E27FC236}">
                  <a16:creationId xmlns:a16="http://schemas.microsoft.com/office/drawing/2014/main" id="{06210E9D-4080-4566-B32A-3A8BE356F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894D3505-0982-40B2-8131-1B6BFF2736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33">
              <a:extLst>
                <a:ext uri="{FF2B5EF4-FFF2-40B4-BE49-F238E27FC236}">
                  <a16:creationId xmlns:a16="http://schemas.microsoft.com/office/drawing/2014/main" id="{11598CAB-0965-48D6-999C-91450C50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29E94126-468A-4060-BCBC-DC3806A4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438F3422-C112-405B-B955-7B16907214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C99C65FC-23C1-4B1D-A385-29B46619D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53D192C3-5E79-4B85-98D0-8F6C681CDC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8709C0CF-D42A-4EE0-9C30-B0B72C69AD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8FE8EF1-7AF2-4864-A8DE-7EE3481D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Freeform 11">
            <a:extLst>
              <a:ext uri="{FF2B5EF4-FFF2-40B4-BE49-F238E27FC236}">
                <a16:creationId xmlns:a16="http://schemas.microsoft.com/office/drawing/2014/main" id="{5B3CCFC9-E82D-444E-9621-FE5F95E67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9D11FD5-487C-4A6B-836F-3831DC830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2BEBC4-5035-EE94-7AF2-8B3689328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Overtime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9765169-F70D-4841-BE65-62E10CB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933B6-4813-2609-FA89-F446CF5559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2561" y="2628411"/>
            <a:ext cx="4357044" cy="375925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57D77"/>
              </a:buClr>
            </a:pPr>
            <a:r>
              <a:rPr lang="en-US" dirty="0"/>
              <a:t>Overtime employees leave at a much higher rate</a:t>
            </a:r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  <a:p>
            <a:pPr>
              <a:buClr>
                <a:srgbClr val="F57D77"/>
              </a:buClr>
            </a:pPr>
            <a:endParaRPr lang="en-US" dirty="0"/>
          </a:p>
        </p:txBody>
      </p:sp>
      <p:sp>
        <p:nvSpPr>
          <p:cNvPr id="47" name="Freeform 14">
            <a:extLst>
              <a:ext uri="{FF2B5EF4-FFF2-40B4-BE49-F238E27FC236}">
                <a16:creationId xmlns:a16="http://schemas.microsoft.com/office/drawing/2014/main" id="{2A2CC818-8106-45C0-93D5-7051F99F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ED7844D-7E47-36D0-4C22-DD6CD1AF5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551" y="363697"/>
            <a:ext cx="6465203" cy="648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274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0.5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0.3|0.2|0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3|0.2|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5|0.2|0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4|0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3|0.4"/>
</p:tagLst>
</file>

<file path=ppt/theme/theme1.xml><?xml version="1.0" encoding="utf-8"?>
<a:theme xmlns:a="http://schemas.openxmlformats.org/drawingml/2006/main" name="Wis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{F079F2F2-C08A-654A-97D1-542BB2CD8B4F}tf10001069</Template>
  <TotalTime>9394</TotalTime>
  <Words>348</Words>
  <Application>Microsoft Macintosh PowerPoint</Application>
  <PresentationFormat>Widescreen</PresentationFormat>
  <Paragraphs>83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Wingdings 3</vt:lpstr>
      <vt:lpstr>Wisp</vt:lpstr>
      <vt:lpstr>Frito Lay Attrition</vt:lpstr>
      <vt:lpstr>Attrition Summary</vt:lpstr>
      <vt:lpstr>Age</vt:lpstr>
      <vt:lpstr>Which Jobs are Playing a Role in Attrition? </vt:lpstr>
      <vt:lpstr>Age and Role</vt:lpstr>
      <vt:lpstr>Job Involvement</vt:lpstr>
      <vt:lpstr>Job Level</vt:lpstr>
      <vt:lpstr>Monthly Income</vt:lpstr>
      <vt:lpstr>Overtime</vt:lpstr>
      <vt:lpstr>Stock Options</vt:lpstr>
      <vt:lpstr>Marital Status Effects </vt:lpstr>
      <vt:lpstr>Naïve Bayes</vt:lpstr>
      <vt:lpstr>KNN</vt:lpstr>
      <vt:lpstr>Additional questions, please reach out to kdavisson@smu.edu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Attrition Project </dc:title>
  <dc:creator>Davisson, Kyle</dc:creator>
  <cp:lastModifiedBy>Davisson, Kyle</cp:lastModifiedBy>
  <cp:revision>8</cp:revision>
  <dcterms:created xsi:type="dcterms:W3CDTF">2025-03-02T23:06:08Z</dcterms:created>
  <dcterms:modified xsi:type="dcterms:W3CDTF">2025-03-10T05:33:20Z</dcterms:modified>
</cp:coreProperties>
</file>

<file path=docProps/thumbnail.jpeg>
</file>